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761" autoAdjust="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F68CB36-9029-BBA0-0307-1D029A4DF0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213F447-5F28-9215-667C-AD42E3D837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156EB89B-CB2F-5256-EF50-E26A7D26CC5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F4057FC0-A8E1-FBAC-D62F-769684E930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CAA96164-CD88-3171-C1B4-B304732011B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089B209D-E7C0-10C9-3271-916C5AE23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711711BF-94E7-434A-9F14-2A1D6C1213B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A020B2-8A1E-C2B1-AAA6-FE55BD7F0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80039-15E5-4381-A828-B01F178F8CC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CF31774D-850A-9A4C-33A8-DD45792056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5CAEB6B-6BA7-4A79-EEEB-D404D60F8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1BA53D-6547-741C-3701-B0232431F9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4E0A9-84F7-49B6-8E59-C0560883C65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9051853-EF1C-1B88-D20F-1930CC978D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85FA5D4-4440-7CEA-4C6B-158491720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422640-249F-ABD8-F1D5-8F992835B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38C8-DC20-4270-850E-3D7B8B6B5FA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7D62336-D469-2EBB-10DE-2205AD93E3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E8133CD-E0A8-45A9-3900-47FFE6DDE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C3244C-16CD-CCBB-B328-2D048607D4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2B3A6-C24D-456D-A55E-2A16CCE3EDC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8EF0BFF-FD51-0853-8079-3A6F13DD86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44992C1-4EA9-7474-DE28-CD4DA2FCA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D7EC48-9275-D209-8873-2901E9A4FE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8C692-54E1-410C-8E1B-0B8E87FAFFD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14F94E67-B96D-9747-60AA-B19BDFA976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353E972-73A2-C19F-7D5A-03D1B88BA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694268-464B-CC89-80D2-75A08CCB91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22770-4991-4EC1-B090-09BADD308EE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549546E-93D9-3872-C7AD-E4E7E07261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C3A1E26-A4B9-3CA5-6B5C-51522DF1C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08A394A-6DC1-8AB5-0E9C-EF04A01029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898BC-F20C-4045-9B75-DB837F30EE5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0061CE22-34C2-5952-0D73-81D1C141CE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31FBD12-2566-8B9F-15A8-FA6089743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B98D71-054F-78EE-E1B6-03B36DF03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44559-DE84-4672-AAF8-507DEA0CBBC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C615AF4-5D81-7B75-5C50-4E92F8990A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40F70A1-F2D6-A6C8-C7BE-C499C32E4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181C65-6249-1582-8828-3765B19217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8B424-50BB-4FD5-BFFE-929BBB98C04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E4EECAB-9C41-B502-4B6E-762F8BF96E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1B64F31-8A0D-5368-F92C-13E2801F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149D82C-A03A-0287-04ED-FCB181144314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66AAD00-7A9D-7E81-31BE-443A0BDA46EF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8F396CE-14A6-2715-BA3E-A58B77B48B4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3DAD01BE-79B8-120E-E391-0614FACBAE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7459F31F-B03D-2D9B-099A-A053FDC329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C32CF7-7B75-4BC3-A1DB-A6A393B763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7A7F-1F73-DCD6-F485-299CEC0E0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38483-8586-561A-9AEC-267D808C3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A5BDE-F628-53B4-0520-54C1D38A5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E390B-6FA8-F3D7-0453-1FB45746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F8D94-C2FC-F142-9242-7A042CC9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4D4A6-6956-4967-B7D1-2462EF1C5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7564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AAFC62-355B-A1D9-6B5C-97F691E3E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6CB16-176E-EB71-B0F8-FC3091F40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A60F7-8B56-B55E-E18E-1A15FF8F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A0477-50DD-9956-F54B-3EF48BFC5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01CEA-B570-238F-9A4B-0EBB220E9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6924-1C10-4939-BC56-BA6835755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97325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F56-A96F-5FB9-51F3-413202BC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1416F-F101-0C2C-7A90-E8A9D5C7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057BE-BD5A-7F98-7237-C8D2265EE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56DE8-DFC2-4D93-CFF3-65088745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49C8C-1B7A-66A5-C5CF-45FE3A179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01075-56EF-4732-A8CC-76B4E59D3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93781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6CCA-9C5C-8121-6D64-2B6317793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4E0A5-2F26-62DC-5945-7C5B79BA8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373A-1705-4349-5458-5500FE3F4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65FF5-D936-2E8D-4108-358C5B252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DCFE6-AD07-07CF-9DE3-E366B69A6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6CA40-763B-47BF-8808-3ECD28758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21565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C0688-9C81-3028-5C4A-8E178B53F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052CA-770D-7CD0-CB0D-0659EF266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7A15D-B2CE-8C48-B40F-BB82F3C83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0F708-3625-4739-D0F9-54DFEC7A4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0089B-E8BC-AA62-84A8-C167CA8B0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6D481-CEBB-2ABB-EF1B-66CB3095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F08D9-112E-49FF-9660-162942FB5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66742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6A9D-7A47-D103-55FD-A824C3F58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DCAD2-DD58-6FED-4ED7-4D24FAB30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ECCB1-7709-DF9C-9321-A456461B9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5989A-36FA-D9EA-122E-7A1619B61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066CDE-AA17-4A70-67F4-4445EC3F2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06167-C0C1-637B-53B5-33293132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84E340-CA69-302E-43D4-3FC1F8F4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AB314A-3976-09ED-8D81-C7058DB0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68AF5-B9B9-4329-B17F-17B158241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77355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B522B-B8BA-857D-F4C1-C91B2D781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FD1C1-E47B-B464-472F-F893D75C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C8C53-B750-BD1C-3C26-B7976760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68A9FD-618A-A6ED-7D18-E148DBC1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BD849-5F9D-44FE-BB51-4BD46A39F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08023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30995-FDCC-0C3C-753C-57FA1210D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4A5A36-651E-42AC-A669-52E3DF07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DBE03-5B84-36E1-2320-D3F29CD0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96D6A-9FEB-494D-9C00-26B857195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6276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0E28-B5E5-96AD-8321-9CC13849C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7216F-8CF9-D71A-4E47-E59786999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F1716-3C1A-17FF-6C74-AA8A6521D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02BFB-84AD-DF24-BF40-695FEFEF1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1AFC5-BD30-1385-87DB-F5C74A55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B66D8-93B7-392F-4E8A-2BDACB52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B5BD3-1A97-4FA7-B5DB-5A7B4AEC6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2254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7FE3-1675-6BEF-0EF1-7060C8E4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795CA-09F5-C61A-0707-A1B6AB0AF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F1D58-752C-BA0E-C9DE-CDFC81F4F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A8A93-DF54-0653-B805-7FA0EF531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CEDFE-842F-F9F6-68D1-0D928D65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4093C-8FFC-53AC-4D32-9C664E64C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A3829-7687-4172-83A4-55F04F0B1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02062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FF1C421-449E-795D-1633-9D600023026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89587FB-7B3D-494B-DDF9-F71353CF3D7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ED7E45CB-4730-DDFF-8836-3BD2F0E3ED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2698A3FA-EF7F-E7E1-586A-8933940FE4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42DF0ABF-6B1F-735B-E921-6C4D23DC6F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5C679BD-5825-449B-9EA8-7C12B3CBC5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4356CB3-7A5C-3811-FCFE-095DB9A9353D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533400" y="838200"/>
            <a:ext cx="7772400" cy="1143000"/>
          </a:xfrm>
        </p:spPr>
        <p:txBody>
          <a:bodyPr/>
          <a:lstStyle/>
          <a:p>
            <a:r>
              <a:rPr lang="en-US" altLang="en-US" sz="5400"/>
              <a:t>Algebraic Solving Method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6AD7E87-BE90-E1DA-028C-A2C0E5EE2DE4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altLang="en-US"/>
              <a:t>Balancing Chemical Equations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E0CED48-1CA5-C84D-BA79-3698EE811DA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/>
              <a:t>Balance This Equation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E6292718-416A-D0CF-2047-AB5F7BD2F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/>
              <a:t>Pb(N3)2 + Cr(MnO4)2 </a:t>
            </a:r>
            <a:r>
              <a:rPr lang="en-US" altLang="en-US" sz="3200">
                <a:sym typeface="Wingdings" panose="05000000000000000000" pitchFamily="2" charset="2"/>
              </a:rPr>
              <a:t> Cr2O3+ MnO2 + Pb3O4 + NO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4C633D1A-B791-C2BA-7977-76A0CC83DE80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219200"/>
            <a:ext cx="9372600" cy="5105400"/>
          </a:xfrm>
        </p:spPr>
        <p:txBody>
          <a:bodyPr/>
          <a:lstStyle/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/>
              <a:t>Pb(N</a:t>
            </a:r>
            <a:r>
              <a:rPr lang="en-US" altLang="en-US" baseline="-25000"/>
              <a:t>3</a:t>
            </a:r>
            <a:r>
              <a:rPr lang="en-US" altLang="en-US"/>
              <a:t>)</a:t>
            </a:r>
            <a:r>
              <a:rPr lang="en-US" altLang="en-US" baseline="-25000"/>
              <a:t>2 </a:t>
            </a:r>
            <a:r>
              <a:rPr lang="en-US" altLang="en-US"/>
              <a:t>+ Cr(MnO</a:t>
            </a:r>
            <a:r>
              <a:rPr lang="en-US" altLang="en-US" baseline="-25000"/>
              <a:t>4</a:t>
            </a:r>
            <a:r>
              <a:rPr lang="en-US" altLang="en-US"/>
              <a:t>)</a:t>
            </a:r>
            <a:r>
              <a:rPr lang="en-US" altLang="en-US" baseline="-25000"/>
              <a:t>2 </a:t>
            </a:r>
            <a:r>
              <a:rPr lang="en-US" altLang="en-US">
                <a:sym typeface="Wingdings" panose="05000000000000000000" pitchFamily="2" charset="2"/>
              </a:rPr>
              <a:t> Cr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O</a:t>
            </a:r>
            <a:r>
              <a:rPr lang="en-US" altLang="en-US" baseline="-25000">
                <a:sym typeface="Wingdings" panose="05000000000000000000" pitchFamily="2" charset="2"/>
              </a:rPr>
              <a:t>3</a:t>
            </a:r>
            <a:r>
              <a:rPr lang="en-US" altLang="en-US">
                <a:sym typeface="Wingdings" panose="05000000000000000000" pitchFamily="2" charset="2"/>
              </a:rPr>
              <a:t>+ MnO</a:t>
            </a:r>
            <a:r>
              <a:rPr lang="en-US" altLang="en-US" baseline="-25000">
                <a:sym typeface="Wingdings" panose="05000000000000000000" pitchFamily="2" charset="2"/>
              </a:rPr>
              <a:t>2 </a:t>
            </a:r>
            <a:r>
              <a:rPr lang="en-US" altLang="en-US">
                <a:sym typeface="Wingdings" panose="05000000000000000000" pitchFamily="2" charset="2"/>
              </a:rPr>
              <a:t>+ Pb</a:t>
            </a:r>
            <a:r>
              <a:rPr lang="en-US" altLang="en-US" baseline="-25000">
                <a:sym typeface="Wingdings" panose="05000000000000000000" pitchFamily="2" charset="2"/>
              </a:rPr>
              <a:t>3</a:t>
            </a:r>
            <a:r>
              <a:rPr lang="en-US" altLang="en-US">
                <a:sym typeface="Wingdings" panose="05000000000000000000" pitchFamily="2" charset="2"/>
              </a:rPr>
              <a:t>O</a:t>
            </a:r>
            <a:r>
              <a:rPr lang="en-US" altLang="en-US" baseline="-25000">
                <a:sym typeface="Wingdings" panose="05000000000000000000" pitchFamily="2" charset="2"/>
              </a:rPr>
              <a:t>4 </a:t>
            </a:r>
            <a:r>
              <a:rPr lang="en-US" altLang="en-US">
                <a:sym typeface="Wingdings" panose="05000000000000000000" pitchFamily="2" charset="2"/>
              </a:rPr>
              <a:t>+ NO</a:t>
            </a:r>
          </a:p>
          <a:p>
            <a:pPr algn="ctr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ym typeface="Wingdings" panose="05000000000000000000" pitchFamily="2" charset="2"/>
              </a:rPr>
              <a:t> Let </a:t>
            </a:r>
            <a:r>
              <a:rPr lang="en-US" altLang="en-US"/>
              <a:t>Pb(N</a:t>
            </a:r>
            <a:r>
              <a:rPr lang="en-US" altLang="en-US" baseline="-25000"/>
              <a:t>3</a:t>
            </a:r>
            <a:r>
              <a:rPr lang="en-US" altLang="en-US"/>
              <a:t>)</a:t>
            </a:r>
            <a:r>
              <a:rPr lang="en-US" altLang="en-US" baseline="-25000"/>
              <a:t>2 </a:t>
            </a:r>
            <a:r>
              <a:rPr lang="en-US" altLang="en-US"/>
              <a:t>= A</a:t>
            </a:r>
          </a:p>
          <a:p>
            <a:pPr algn="ctr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 Let Cr(MnO</a:t>
            </a:r>
            <a:r>
              <a:rPr lang="en-US" altLang="en-US" baseline="-25000"/>
              <a:t>4</a:t>
            </a:r>
            <a:r>
              <a:rPr lang="en-US" altLang="en-US"/>
              <a:t>)</a:t>
            </a:r>
            <a:r>
              <a:rPr lang="en-US" altLang="en-US" baseline="-25000"/>
              <a:t>2 </a:t>
            </a:r>
            <a:r>
              <a:rPr lang="en-US" altLang="en-US"/>
              <a:t>= B</a:t>
            </a:r>
          </a:p>
          <a:p>
            <a:pPr algn="ctr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 Let </a:t>
            </a:r>
            <a:r>
              <a:rPr lang="en-US" altLang="en-US">
                <a:sym typeface="Wingdings" panose="05000000000000000000" pitchFamily="2" charset="2"/>
              </a:rPr>
              <a:t>Cr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O</a:t>
            </a:r>
            <a:r>
              <a:rPr lang="en-US" altLang="en-US" baseline="-25000">
                <a:sym typeface="Wingdings" panose="05000000000000000000" pitchFamily="2" charset="2"/>
              </a:rPr>
              <a:t>3</a:t>
            </a:r>
            <a:r>
              <a:rPr lang="en-US" altLang="en-US">
                <a:sym typeface="Wingdings" panose="05000000000000000000" pitchFamily="2" charset="2"/>
              </a:rPr>
              <a:t>= C</a:t>
            </a:r>
          </a:p>
          <a:p>
            <a:pPr algn="ctr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ym typeface="Wingdings" panose="05000000000000000000" pitchFamily="2" charset="2"/>
              </a:rPr>
              <a:t> Let MnO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= D</a:t>
            </a:r>
          </a:p>
          <a:p>
            <a:pPr algn="ctr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ym typeface="Wingdings" panose="05000000000000000000" pitchFamily="2" charset="2"/>
              </a:rPr>
              <a:t> Let Pb</a:t>
            </a:r>
            <a:r>
              <a:rPr lang="en-US" altLang="en-US" baseline="-25000">
                <a:sym typeface="Wingdings" panose="05000000000000000000" pitchFamily="2" charset="2"/>
              </a:rPr>
              <a:t>3</a:t>
            </a:r>
            <a:r>
              <a:rPr lang="en-US" altLang="en-US">
                <a:sym typeface="Wingdings" panose="05000000000000000000" pitchFamily="2" charset="2"/>
              </a:rPr>
              <a:t>O</a:t>
            </a:r>
            <a:r>
              <a:rPr lang="en-US" altLang="en-US" baseline="-25000">
                <a:sym typeface="Wingdings" panose="05000000000000000000" pitchFamily="2" charset="2"/>
              </a:rPr>
              <a:t>4</a:t>
            </a:r>
            <a:r>
              <a:rPr lang="en-US" altLang="en-US">
                <a:sym typeface="Wingdings" panose="05000000000000000000" pitchFamily="2" charset="2"/>
              </a:rPr>
              <a:t>= E</a:t>
            </a:r>
          </a:p>
          <a:p>
            <a:pPr algn="ctr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ym typeface="Wingdings" panose="05000000000000000000" pitchFamily="2" charset="2"/>
              </a:rPr>
              <a:t> Let NO= F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3FE4FE4D-970C-B866-D3E7-615CCD635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"/>
            <a:ext cx="807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 Each Compound a Variable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3D0B235-95D7-4834-6DA6-AC0632A5251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Solve For Each of the Variables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36EEB6-5A73-41A6-4CAA-31328F36DB9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3600"/>
              <a:t>Pb(N</a:t>
            </a:r>
            <a:r>
              <a:rPr lang="en-US" altLang="en-US" sz="3600" baseline="-25000"/>
              <a:t>3</a:t>
            </a:r>
            <a:r>
              <a:rPr lang="en-US" altLang="en-US" sz="3600"/>
              <a:t>)</a:t>
            </a:r>
            <a:r>
              <a:rPr lang="en-US" altLang="en-US" sz="3600" baseline="-25000"/>
              <a:t>2</a:t>
            </a:r>
            <a:r>
              <a:rPr lang="en-US" altLang="en-US" sz="3600"/>
              <a:t>+Cr(MnO</a:t>
            </a:r>
            <a:r>
              <a:rPr lang="en-US" altLang="en-US" sz="3600" baseline="-25000"/>
              <a:t>4</a:t>
            </a:r>
            <a:r>
              <a:rPr lang="en-US" altLang="en-US" sz="3600"/>
              <a:t>)</a:t>
            </a:r>
            <a:r>
              <a:rPr lang="en-US" altLang="en-US" sz="3600" baseline="-25000"/>
              <a:t>2</a:t>
            </a:r>
            <a:r>
              <a:rPr lang="en-US" altLang="en-US" sz="3600">
                <a:sym typeface="Wingdings" panose="05000000000000000000" pitchFamily="2" charset="2"/>
              </a:rPr>
              <a:t>Cr</a:t>
            </a:r>
            <a:r>
              <a:rPr lang="en-US" altLang="en-US" sz="3600" baseline="-25000">
                <a:sym typeface="Wingdings" panose="05000000000000000000" pitchFamily="2" charset="2"/>
              </a:rPr>
              <a:t>2</a:t>
            </a:r>
            <a:r>
              <a:rPr lang="en-US" altLang="en-US" sz="3600">
                <a:sym typeface="Wingdings" panose="05000000000000000000" pitchFamily="2" charset="2"/>
              </a:rPr>
              <a:t>O</a:t>
            </a:r>
            <a:r>
              <a:rPr lang="en-US" altLang="en-US" sz="3600" baseline="-25000">
                <a:sym typeface="Wingdings" panose="05000000000000000000" pitchFamily="2" charset="2"/>
              </a:rPr>
              <a:t>3</a:t>
            </a:r>
            <a:r>
              <a:rPr lang="en-US" altLang="en-US" sz="3600">
                <a:sym typeface="Wingdings" panose="05000000000000000000" pitchFamily="2" charset="2"/>
              </a:rPr>
              <a:t>+MnO</a:t>
            </a:r>
            <a:r>
              <a:rPr lang="en-US" altLang="en-US" sz="3600" baseline="-25000">
                <a:sym typeface="Wingdings" panose="05000000000000000000" pitchFamily="2" charset="2"/>
              </a:rPr>
              <a:t>2</a:t>
            </a:r>
            <a:r>
              <a:rPr lang="en-US" altLang="en-US" sz="3600">
                <a:sym typeface="Wingdings" panose="05000000000000000000" pitchFamily="2" charset="2"/>
              </a:rPr>
              <a:t>+Pb</a:t>
            </a:r>
            <a:r>
              <a:rPr lang="en-US" altLang="en-US" sz="3600" baseline="-25000">
                <a:sym typeface="Wingdings" panose="05000000000000000000" pitchFamily="2" charset="2"/>
              </a:rPr>
              <a:t>3</a:t>
            </a:r>
            <a:r>
              <a:rPr lang="en-US" altLang="en-US" sz="3600">
                <a:sym typeface="Wingdings" panose="05000000000000000000" pitchFamily="2" charset="2"/>
              </a:rPr>
              <a:t>O</a:t>
            </a:r>
            <a:r>
              <a:rPr lang="en-US" altLang="en-US" sz="3600" baseline="-25000">
                <a:sym typeface="Wingdings" panose="05000000000000000000" pitchFamily="2" charset="2"/>
              </a:rPr>
              <a:t>4</a:t>
            </a:r>
            <a:r>
              <a:rPr lang="en-US" altLang="en-US" sz="3600">
                <a:sym typeface="Wingdings" panose="05000000000000000000" pitchFamily="2" charset="2"/>
              </a:rPr>
              <a:t>+NO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Let A=1</a:t>
            </a:r>
          </a:p>
          <a:p>
            <a:pPr>
              <a:buClr>
                <a:schemeClr val="tx1"/>
              </a:buClr>
            </a:pPr>
            <a:r>
              <a:rPr lang="en-US" altLang="en-US"/>
              <a:t>Pb: A=3E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	* A is the amount of Pb on the left side of the 	   equation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	*3E is the amount on the left side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16E81C6-2DB0-AA11-95D4-DAAA581DE47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altLang="en-US"/>
              <a:t>Solve For Each of the Variables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FD33A8-0D70-EA59-3E34-41E4AEDF0E3C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81000" y="1981200"/>
            <a:ext cx="3810000" cy="3579813"/>
          </a:xfrm>
        </p:spPr>
        <p:txBody>
          <a:bodyPr/>
          <a:lstStyle/>
          <a:p>
            <a:r>
              <a:rPr lang="en-US" altLang="en-US" sz="2800"/>
              <a:t>A=1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Pb: A=3E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N: 6A=F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Cr: B=2C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Mn: 2B=D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O: 8B=3C+2D+4E+F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F02A175-45D3-33DA-94F0-17711A0D95A8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495800" y="1905000"/>
            <a:ext cx="4267200" cy="4572000"/>
          </a:xfrm>
        </p:spPr>
        <p:txBody>
          <a:bodyPr/>
          <a:lstStyle/>
          <a:p>
            <a:r>
              <a:rPr lang="en-US" altLang="en-US" sz="2800"/>
              <a:t>Substitute in 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Pb: 1=3E </a:t>
            </a:r>
            <a:r>
              <a:rPr lang="en-US" altLang="en-US" sz="2800">
                <a:sym typeface="Wingdings" panose="05000000000000000000" pitchFamily="2" charset="2"/>
              </a:rPr>
              <a:t> </a:t>
            </a:r>
            <a:r>
              <a:rPr lang="en-US" altLang="en-US" sz="2800" u="sng">
                <a:sym typeface="Wingdings" panose="05000000000000000000" pitchFamily="2" charset="2"/>
              </a:rPr>
              <a:t>1/3=E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ym typeface="Wingdings" panose="05000000000000000000" pitchFamily="2" charset="2"/>
              </a:rPr>
              <a:t>N: 6x1=F  </a:t>
            </a:r>
            <a:r>
              <a:rPr lang="en-US" altLang="en-US" sz="2800" u="sng">
                <a:sym typeface="Wingdings" panose="05000000000000000000" pitchFamily="2" charset="2"/>
              </a:rPr>
              <a:t>6=F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ym typeface="Wingdings" panose="05000000000000000000" pitchFamily="2" charset="2"/>
              </a:rPr>
              <a:t>Cr: B=2C or B/2=C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ym typeface="Wingdings" panose="05000000000000000000" pitchFamily="2" charset="2"/>
              </a:rPr>
              <a:t>Mn: 2B=D or B=D/2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ym typeface="Wingdings" panose="05000000000000000000" pitchFamily="2" charset="2"/>
              </a:rPr>
              <a:t>O: </a:t>
            </a:r>
            <a:r>
              <a:rPr lang="en-US" altLang="en-US" sz="2800"/>
              <a:t>8B=3C+2D+4E+F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8B=3(B/2)+3(2B)+4(1/3)+6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66E0CCBF-0139-17FD-C6C4-21B488239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02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Pb(N</a:t>
            </a:r>
            <a:r>
              <a:rPr lang="en-US" altLang="en-US" sz="3600" baseline="-25000">
                <a:latin typeface="Times New Roman" panose="02020603050405020304" pitchFamily="18" charset="0"/>
              </a:rPr>
              <a:t>3</a:t>
            </a:r>
            <a:r>
              <a:rPr lang="en-US" altLang="en-US" sz="3600">
                <a:latin typeface="Times New Roman" panose="02020603050405020304" pitchFamily="18" charset="0"/>
              </a:rPr>
              <a:t>)</a:t>
            </a:r>
            <a:r>
              <a:rPr lang="en-US" altLang="en-US" sz="3600" baseline="-25000">
                <a:latin typeface="Times New Roman" panose="02020603050405020304" pitchFamily="18" charset="0"/>
              </a:rPr>
              <a:t>2</a:t>
            </a:r>
            <a:r>
              <a:rPr lang="en-US" altLang="en-US" sz="3600">
                <a:latin typeface="Times New Roman" panose="02020603050405020304" pitchFamily="18" charset="0"/>
              </a:rPr>
              <a:t>+Cr(MnO</a:t>
            </a:r>
            <a:r>
              <a:rPr lang="en-US" altLang="en-US" sz="3600" baseline="-25000">
                <a:latin typeface="Times New Roman" panose="02020603050405020304" pitchFamily="18" charset="0"/>
              </a:rPr>
              <a:t>4</a:t>
            </a:r>
            <a:r>
              <a:rPr lang="en-US" altLang="en-US" sz="3600">
                <a:latin typeface="Times New Roman" panose="02020603050405020304" pitchFamily="18" charset="0"/>
              </a:rPr>
              <a:t>)</a:t>
            </a:r>
            <a:r>
              <a:rPr lang="en-US" altLang="en-US" sz="3600" baseline="-25000">
                <a:latin typeface="Times New Roman" panose="02020603050405020304" pitchFamily="18" charset="0"/>
              </a:rPr>
              <a:t>2</a:t>
            </a:r>
            <a:r>
              <a:rPr lang="en-US" altLang="en-US" sz="3600">
                <a:latin typeface="Times New Roman" panose="02020603050405020304" pitchFamily="18" charset="0"/>
                <a:sym typeface="Wingdings" panose="05000000000000000000" pitchFamily="2" charset="2"/>
              </a:rPr>
              <a:t>Cr</a:t>
            </a:r>
            <a:r>
              <a:rPr lang="en-US" altLang="en-US" sz="3600" baseline="-2500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en-US" sz="3600">
                <a:latin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n-US" sz="3600" baseline="-2500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en-US" sz="3600">
                <a:latin typeface="Times New Roman" panose="02020603050405020304" pitchFamily="18" charset="0"/>
                <a:sym typeface="Wingdings" panose="05000000000000000000" pitchFamily="2" charset="2"/>
              </a:rPr>
              <a:t>+MnO</a:t>
            </a:r>
            <a:r>
              <a:rPr lang="en-US" altLang="en-US" sz="3600" baseline="-2500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en-US" sz="3600">
                <a:latin typeface="Times New Roman" panose="02020603050405020304" pitchFamily="18" charset="0"/>
                <a:sym typeface="Wingdings" panose="05000000000000000000" pitchFamily="2" charset="2"/>
              </a:rPr>
              <a:t>+Pb</a:t>
            </a:r>
            <a:r>
              <a:rPr lang="en-US" altLang="en-US" sz="3600" baseline="-2500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en-US" sz="3600">
                <a:latin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n-US" sz="3600" baseline="-2500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en-US" altLang="en-US" sz="3600">
                <a:latin typeface="Times New Roman" panose="02020603050405020304" pitchFamily="18" charset="0"/>
                <a:sym typeface="Wingdings" panose="05000000000000000000" pitchFamily="2" charset="2"/>
              </a:rPr>
              <a:t>+NO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435F65A-4D2A-B6D0-710A-1125CCD5F61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Solve for Oxygen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826E56F-AC79-DDB3-03E4-E3D9AE4299F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2049463"/>
            <a:ext cx="8224838" cy="40195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O: 8B=3B/2+4B+4/3+6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Find a lowest common multiple of 2 and 3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Multiply each side by 6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[6x] 8B=(3B/2)+(4B+4/3)+6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48B=9B+24B+8+36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48B=33B+44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15B=44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51A39C6-3B40-5C4C-0990-54BB1428D42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Simplify Your Fractions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50388BE-9F3A-3A85-E8E1-1FF2C07DA5C6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A=1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B=44/15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C=(B/2)x(44/15)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C=44/30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D=2B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D=(2/1)x(44/15)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D=88/15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E=1/3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F=6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12F3DDF8-98BF-C3F2-AA36-94EE61D288E2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ffectLst/>
              </a:rPr>
              <a:t>Find a GCD and multiply each.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ffectLst/>
              </a:rPr>
              <a:t>A=15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ffectLst/>
              </a:rPr>
              <a:t>B=44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ffectLst/>
              </a:rPr>
              <a:t>C=22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ffectLst/>
              </a:rPr>
              <a:t>D=88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ffectLst/>
              </a:rPr>
              <a:t>E=5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ffectLst/>
              </a:rPr>
              <a:t>F=90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75BDD69-772F-34D0-1221-A1CC7AD1496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Now You Have A Finished Equation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14F170-3607-F9A3-C25C-D8BBF73A1E1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600200"/>
            <a:ext cx="8610600" cy="4953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Substitute each value into the equation.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		A=15			D=88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		B=44				E=5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			C=22 			F=90		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3600"/>
              <a:t>15Pb(N</a:t>
            </a:r>
            <a:r>
              <a:rPr lang="en-US" altLang="en-US" sz="3600" baseline="-25000"/>
              <a:t>3</a:t>
            </a:r>
            <a:r>
              <a:rPr lang="en-US" altLang="en-US" sz="3600"/>
              <a:t>)</a:t>
            </a:r>
            <a:r>
              <a:rPr lang="en-US" altLang="en-US" sz="3600" baseline="-25000"/>
              <a:t>2 </a:t>
            </a:r>
            <a:r>
              <a:rPr lang="en-US" altLang="en-US" sz="3600"/>
              <a:t>+44 Cr(MnO</a:t>
            </a:r>
            <a:r>
              <a:rPr lang="en-US" altLang="en-US" sz="3600" baseline="-25000"/>
              <a:t>4</a:t>
            </a:r>
            <a:r>
              <a:rPr lang="en-US" altLang="en-US" sz="3600"/>
              <a:t>)</a:t>
            </a:r>
            <a:r>
              <a:rPr lang="en-US" altLang="en-US" sz="3600" baseline="-25000"/>
              <a:t>2 </a:t>
            </a:r>
            <a:r>
              <a:rPr lang="en-US" altLang="en-US" sz="3600">
                <a:sym typeface="Wingdings" panose="05000000000000000000" pitchFamily="2" charset="2"/>
              </a:rPr>
              <a:t> 22Cr</a:t>
            </a:r>
            <a:r>
              <a:rPr lang="en-US" altLang="en-US" sz="3600" baseline="-25000">
                <a:sym typeface="Wingdings" panose="05000000000000000000" pitchFamily="2" charset="2"/>
              </a:rPr>
              <a:t>2</a:t>
            </a:r>
            <a:r>
              <a:rPr lang="en-US" altLang="en-US" sz="3600">
                <a:sym typeface="Wingdings" panose="05000000000000000000" pitchFamily="2" charset="2"/>
              </a:rPr>
              <a:t>O</a:t>
            </a:r>
            <a:r>
              <a:rPr lang="en-US" altLang="en-US" sz="3600" baseline="-25000">
                <a:sym typeface="Wingdings" panose="05000000000000000000" pitchFamily="2" charset="2"/>
              </a:rPr>
              <a:t>3</a:t>
            </a:r>
            <a:r>
              <a:rPr lang="en-US" altLang="en-US" sz="3600">
                <a:sym typeface="Wingdings" panose="05000000000000000000" pitchFamily="2" charset="2"/>
              </a:rPr>
              <a:t>+ 88MnO</a:t>
            </a:r>
            <a:r>
              <a:rPr lang="en-US" altLang="en-US" sz="3600" baseline="-25000">
                <a:sym typeface="Wingdings" panose="05000000000000000000" pitchFamily="2" charset="2"/>
              </a:rPr>
              <a:t>2 </a:t>
            </a:r>
            <a:r>
              <a:rPr lang="en-US" altLang="en-US" sz="3600">
                <a:sym typeface="Wingdings" panose="05000000000000000000" pitchFamily="2" charset="2"/>
              </a:rPr>
              <a:t>+ 5Pb</a:t>
            </a:r>
            <a:r>
              <a:rPr lang="en-US" altLang="en-US" sz="3600" baseline="-25000">
                <a:sym typeface="Wingdings" panose="05000000000000000000" pitchFamily="2" charset="2"/>
              </a:rPr>
              <a:t>3</a:t>
            </a:r>
            <a:r>
              <a:rPr lang="en-US" altLang="en-US" sz="3600">
                <a:sym typeface="Wingdings" panose="05000000000000000000" pitchFamily="2" charset="2"/>
              </a:rPr>
              <a:t>O</a:t>
            </a:r>
            <a:r>
              <a:rPr lang="en-US" altLang="en-US" sz="3600" baseline="-25000">
                <a:sym typeface="Wingdings" panose="05000000000000000000" pitchFamily="2" charset="2"/>
              </a:rPr>
              <a:t>4 </a:t>
            </a:r>
            <a:r>
              <a:rPr lang="en-US" altLang="en-US" sz="3600">
                <a:sym typeface="Wingdings" panose="05000000000000000000" pitchFamily="2" charset="2"/>
              </a:rPr>
              <a:t>+90 NO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11B50848-8124-2931-53CA-1D8416159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135</TotalTime>
  <Words>511</Words>
  <Application>Microsoft Office PowerPoint</Application>
  <PresentationFormat>On-screen Show (4:3)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Wingdings</vt:lpstr>
      <vt:lpstr>Clouds</vt:lpstr>
      <vt:lpstr>Algebraic Solving Method</vt:lpstr>
      <vt:lpstr>Balance This Equation</vt:lpstr>
      <vt:lpstr>PowerPoint Presentation</vt:lpstr>
      <vt:lpstr>Solve For Each of the Variables</vt:lpstr>
      <vt:lpstr>Solve For Each of the Variables</vt:lpstr>
      <vt:lpstr>Solve for Oxygen </vt:lpstr>
      <vt:lpstr>Simplify Your Fractions</vt:lpstr>
      <vt:lpstr>Now You Have A Finished Equation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Solving Method</dc:title>
  <dc:creator>Samantha Madden</dc:creator>
  <cp:lastModifiedBy>Nayan GRIFFITHS</cp:lastModifiedBy>
  <cp:revision>7</cp:revision>
  <dcterms:created xsi:type="dcterms:W3CDTF">2006-03-07T02:22:10Z</dcterms:created>
  <dcterms:modified xsi:type="dcterms:W3CDTF">2023-05-23T20:57:08Z</dcterms:modified>
</cp:coreProperties>
</file>